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64" r:id="rId2"/>
    <p:sldId id="257" r:id="rId3"/>
    <p:sldId id="258" r:id="rId4"/>
    <p:sldId id="260" r:id="rId5"/>
    <p:sldId id="261" r:id="rId6"/>
    <p:sldId id="262" r:id="rId7"/>
    <p:sldId id="256" r:id="rId8"/>
    <p:sldId id="263"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0" autoAdjust="0"/>
    <p:restoredTop sz="94660"/>
  </p:normalViewPr>
  <p:slideViewPr>
    <p:cSldViewPr snapToGrid="0">
      <p:cViewPr varScale="1">
        <p:scale>
          <a:sx n="63" d="100"/>
          <a:sy n="63" d="100"/>
        </p:scale>
        <p:origin x="9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134230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790892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383651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3970CF-CCFB-4888-B1B4-B118D21AEAAA}"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2247587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3970CF-CCFB-4888-B1B4-B118D21AEAAA}" type="datetimeFigureOut">
              <a:rPr lang="en-US" smtClean="0"/>
              <a:t>5/2/2018</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3178114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3970CF-CCFB-4888-B1B4-B118D21AEAAA}" type="datetimeFigureOut">
              <a:rPr lang="en-US" smtClean="0"/>
              <a:t>5/2/2018</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1115302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970CF-CCFB-4888-B1B4-B118D21AEAAA}" type="datetimeFigureOut">
              <a:rPr lang="en-US" smtClean="0"/>
              <a:t>5/2/2018</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338690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3970CF-CCFB-4888-B1B4-B118D21AEAAA}"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7538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3970CF-CCFB-4888-B1B4-B118D21AEAAA}"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4087438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1711460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58A474B-C110-41BE-A693-D597D4C98302}"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5170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3970CF-CCFB-4888-B1B4-B118D21AEAAA}"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325782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3970CF-CCFB-4888-B1B4-B118D21AEAAA}"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8A474B-C110-41BE-A693-D597D4C98302}"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4462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3970CF-CCFB-4888-B1B4-B118D21AEAAA}" type="datetimeFigureOut">
              <a:rPr lang="en-US" smtClean="0"/>
              <a:t>5/2/2018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158400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2876383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3970CF-CCFB-4888-B1B4-B118D21AEAAA}" type="datetimeFigureOut">
              <a:rPr lang="en-US" smtClean="0"/>
              <a:t>5/2/2018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58A474B-C110-41BE-A693-D597D4C98302}" type="slidenum">
              <a:rPr lang="en-US" smtClean="0"/>
              <a:t>‹#›</a:t>
            </a:fld>
            <a:endParaRPr lang="en-US"/>
          </a:p>
        </p:txBody>
      </p:sp>
    </p:spTree>
    <p:extLst>
      <p:ext uri="{BB962C8B-B14F-4D97-AF65-F5344CB8AC3E}">
        <p14:creationId xmlns:p14="http://schemas.microsoft.com/office/powerpoint/2010/main" val="836913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B3970CF-CCFB-4888-B1B4-B118D21AEAAA}" type="datetimeFigureOut">
              <a:rPr lang="en-US" smtClean="0"/>
              <a:t>5/2/2018</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58A474B-C110-41BE-A693-D597D4C98302}" type="slidenum">
              <a:rPr lang="en-US" smtClean="0"/>
              <a:t>‹#›</a:t>
            </a:fld>
            <a:endParaRPr lang="en-US"/>
          </a:p>
        </p:txBody>
      </p:sp>
    </p:spTree>
    <p:extLst>
      <p:ext uri="{BB962C8B-B14F-4D97-AF65-F5344CB8AC3E}">
        <p14:creationId xmlns:p14="http://schemas.microsoft.com/office/powerpoint/2010/main" val="129425366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8"/>
            <a:ext cx="8911687" cy="3164121"/>
          </a:xfrm>
        </p:spPr>
        <p:txBody>
          <a:bodyPr>
            <a:noAutofit/>
          </a:bodyPr>
          <a:lstStyle/>
          <a:p>
            <a:pPr algn="ctr"/>
            <a:r>
              <a:rPr lang="en-US" sz="4500" dirty="0"/>
              <a:t>International Financial Statement Analysis</a:t>
            </a:r>
            <a:r>
              <a:rPr lang="en-US" sz="4500" dirty="0" smtClean="0"/>
              <a:t/>
            </a:r>
            <a:br>
              <a:rPr lang="en-US" sz="4500" dirty="0" smtClean="0"/>
            </a:br>
            <a:r>
              <a:rPr lang="en-US" sz="4500" dirty="0" smtClean="0"/>
              <a:t/>
            </a:r>
            <a:br>
              <a:rPr lang="en-US" sz="4500" dirty="0" smtClean="0"/>
            </a:br>
            <a:r>
              <a:rPr lang="en-US" sz="4500" dirty="0" smtClean="0"/>
              <a:t>Case 9-1 </a:t>
            </a:r>
            <a:r>
              <a:rPr lang="en-US" sz="5000" dirty="0" smtClean="0"/>
              <a:t/>
            </a:r>
            <a:br>
              <a:rPr lang="en-US" sz="5000" dirty="0" smtClean="0"/>
            </a:br>
            <a:r>
              <a:rPr lang="en-US" sz="5000" dirty="0"/>
              <a:t/>
            </a:r>
            <a:br>
              <a:rPr lang="en-US" sz="5000" dirty="0"/>
            </a:br>
            <a:endParaRPr lang="en-US" sz="5000" dirty="0"/>
          </a:p>
        </p:txBody>
      </p:sp>
      <p:sp>
        <p:nvSpPr>
          <p:cNvPr id="3" name="Content Placeholder 2"/>
          <p:cNvSpPr>
            <a:spLocks noGrp="1"/>
          </p:cNvSpPr>
          <p:nvPr>
            <p:ph idx="1"/>
          </p:nvPr>
        </p:nvSpPr>
        <p:spPr>
          <a:xfrm>
            <a:off x="2589212" y="4412342"/>
            <a:ext cx="8915400" cy="1498879"/>
          </a:xfrm>
        </p:spPr>
        <p:txBody>
          <a:bodyPr>
            <a:normAutofit/>
          </a:bodyPr>
          <a:lstStyle/>
          <a:p>
            <a:endParaRPr lang="en-US" sz="2200" dirty="0"/>
          </a:p>
        </p:txBody>
      </p:sp>
    </p:spTree>
    <p:extLst>
      <p:ext uri="{BB962C8B-B14F-4D97-AF65-F5344CB8AC3E}">
        <p14:creationId xmlns:p14="http://schemas.microsoft.com/office/powerpoint/2010/main" val="2915899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Q1. </a:t>
            </a:r>
            <a:r>
              <a:rPr lang="en-US" sz="3600" dirty="0" err="1"/>
              <a:t>Adv</a:t>
            </a:r>
            <a:r>
              <a:rPr lang="en-US" sz="3600" dirty="0"/>
              <a:t> and </a:t>
            </a:r>
            <a:r>
              <a:rPr lang="en-US" sz="3600" dirty="0" err="1" smtClean="0"/>
              <a:t>Disadv</a:t>
            </a:r>
            <a:r>
              <a:rPr lang="en-US" sz="3600" dirty="0" smtClean="0"/>
              <a:t> </a:t>
            </a:r>
            <a:r>
              <a:rPr lang="en-US" sz="3600" dirty="0"/>
              <a:t>of employing the Swedish </a:t>
            </a:r>
            <a:r>
              <a:rPr lang="en-US" sz="3600" dirty="0" smtClean="0"/>
              <a:t>system: </a:t>
            </a:r>
            <a:endParaRPr lang="en-US" sz="3600" dirty="0"/>
          </a:p>
        </p:txBody>
      </p:sp>
      <p:sp>
        <p:nvSpPr>
          <p:cNvPr id="3" name="Content Placeholder 2"/>
          <p:cNvSpPr>
            <a:spLocks noGrp="1"/>
          </p:cNvSpPr>
          <p:nvPr>
            <p:ph idx="1"/>
          </p:nvPr>
        </p:nvSpPr>
        <p:spPr>
          <a:xfrm>
            <a:off x="1524000" y="2133599"/>
            <a:ext cx="9980612" cy="4194629"/>
          </a:xfrm>
        </p:spPr>
        <p:txBody>
          <a:bodyPr>
            <a:normAutofit lnSpcReduction="10000"/>
          </a:bodyPr>
          <a:lstStyle/>
          <a:p>
            <a:pPr marL="0" indent="0">
              <a:buNone/>
            </a:pPr>
            <a:r>
              <a:rPr lang="en-US" sz="2000" dirty="0" smtClean="0"/>
              <a:t> </a:t>
            </a:r>
            <a:r>
              <a:rPr lang="en-US" sz="2000" u="sng" dirty="0" smtClean="0"/>
              <a:t>Advantages:</a:t>
            </a:r>
          </a:p>
          <a:p>
            <a:pPr marL="0" indent="0">
              <a:buNone/>
            </a:pPr>
            <a:endParaRPr lang="en-US" sz="2000" u="sng" dirty="0" smtClean="0"/>
          </a:p>
          <a:p>
            <a:pPr>
              <a:buFont typeface="Wingdings" panose="05000000000000000000" pitchFamily="2" charset="2"/>
              <a:buChar char="Ø"/>
            </a:pPr>
            <a:r>
              <a:rPr lang="en-US" sz="2000" dirty="0" smtClean="0"/>
              <a:t>The Political Dividends that are accrued from the Swedish firms are aligned with that of the government. The alignment will ensure that the firms are working towards achieving the goals of the economy and that of individual firms.</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 The Swedish Firms enjoy tax benefits as the expenses that are recognized as the reserve are tax deductible.</a:t>
            </a:r>
          </a:p>
          <a:p>
            <a:pPr>
              <a:buFont typeface="Wingdings" panose="05000000000000000000" pitchFamily="2" charset="2"/>
              <a:buChar char="Ø"/>
            </a:pPr>
            <a:endParaRPr lang="en-US" sz="2000" dirty="0" smtClean="0"/>
          </a:p>
          <a:p>
            <a:pPr>
              <a:buFont typeface="Wingdings" panose="05000000000000000000" pitchFamily="2" charset="2"/>
              <a:buChar char="Ø"/>
            </a:pPr>
            <a:r>
              <a:rPr lang="en-US" sz="2000" dirty="0" smtClean="0"/>
              <a:t>The use of reserves for funding allows the companies to effectively manage its earning</a:t>
            </a:r>
          </a:p>
          <a:p>
            <a:endParaRPr lang="en-US" dirty="0"/>
          </a:p>
        </p:txBody>
      </p:sp>
    </p:spTree>
    <p:extLst>
      <p:ext uri="{BB962C8B-B14F-4D97-AF65-F5344CB8AC3E}">
        <p14:creationId xmlns:p14="http://schemas.microsoft.com/office/powerpoint/2010/main" val="2934840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 </a:t>
            </a:r>
            <a:endParaRPr lang="en-US" dirty="0"/>
          </a:p>
        </p:txBody>
      </p:sp>
      <p:sp>
        <p:nvSpPr>
          <p:cNvPr id="3" name="Content Placeholder 2"/>
          <p:cNvSpPr>
            <a:spLocks noGrp="1"/>
          </p:cNvSpPr>
          <p:nvPr>
            <p:ph idx="1"/>
          </p:nvPr>
        </p:nvSpPr>
        <p:spPr>
          <a:xfrm>
            <a:off x="2061029" y="2133600"/>
            <a:ext cx="9443583" cy="3777622"/>
          </a:xfrm>
        </p:spPr>
        <p:txBody>
          <a:bodyPr>
            <a:normAutofit/>
          </a:bodyPr>
          <a:lstStyle/>
          <a:p>
            <a:r>
              <a:rPr lang="en-US" sz="2000" u="sng" dirty="0" smtClean="0"/>
              <a:t>Disadvantage:</a:t>
            </a:r>
          </a:p>
          <a:p>
            <a:pPr marL="0" indent="0">
              <a:buNone/>
            </a:pPr>
            <a:endParaRPr lang="en-US" sz="2000" u="sng" dirty="0" smtClean="0"/>
          </a:p>
          <a:p>
            <a:pPr>
              <a:buFont typeface="Wingdings" panose="05000000000000000000" pitchFamily="2" charset="2"/>
              <a:buChar char="Ø"/>
            </a:pPr>
            <a:r>
              <a:rPr lang="en-US" sz="2000" dirty="0" smtClean="0"/>
              <a:t>The system of special reserve increases the risk chances of losing the international credibility.</a:t>
            </a:r>
          </a:p>
          <a:p>
            <a:pPr marL="0" indent="0">
              <a:buNone/>
            </a:pPr>
            <a:endParaRPr lang="en-US" sz="2000" dirty="0" smtClean="0"/>
          </a:p>
          <a:p>
            <a:pPr>
              <a:buFont typeface="Wingdings" panose="05000000000000000000" pitchFamily="2" charset="2"/>
              <a:buChar char="Ø"/>
            </a:pPr>
            <a:r>
              <a:rPr lang="en-US" sz="2000" dirty="0" smtClean="0"/>
              <a:t>Reduction in the international credibility will led to a decline in the external financing credibility.</a:t>
            </a:r>
          </a:p>
          <a:p>
            <a:endParaRPr lang="en-US" sz="2000" dirty="0"/>
          </a:p>
        </p:txBody>
      </p:sp>
    </p:spTree>
    <p:extLst>
      <p:ext uri="{BB962C8B-B14F-4D97-AF65-F5344CB8AC3E}">
        <p14:creationId xmlns:p14="http://schemas.microsoft.com/office/powerpoint/2010/main" val="1631342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Q2 Potential benefits of the system of special reserves to the Swedish government.</a:t>
            </a:r>
            <a:endParaRPr lang="en-US" sz="3600" dirty="0"/>
          </a:p>
        </p:txBody>
      </p:sp>
      <p:sp>
        <p:nvSpPr>
          <p:cNvPr id="3" name="Content Placeholder 2"/>
          <p:cNvSpPr>
            <a:spLocks noGrp="1"/>
          </p:cNvSpPr>
          <p:nvPr>
            <p:ph idx="1"/>
          </p:nvPr>
        </p:nvSpPr>
        <p:spPr>
          <a:xfrm>
            <a:off x="1785257" y="2061029"/>
            <a:ext cx="9719355" cy="3850193"/>
          </a:xfrm>
        </p:spPr>
        <p:txBody>
          <a:bodyPr>
            <a:normAutofit/>
          </a:bodyPr>
          <a:lstStyle/>
          <a:p>
            <a:r>
              <a:rPr lang="en-US" sz="2000" dirty="0" smtClean="0"/>
              <a:t>Increase public-private partnership in the domestic economy- the partnership ensures that the government can work together with private sector to improve the living conditions of the citizens.</a:t>
            </a:r>
          </a:p>
          <a:p>
            <a:pPr marL="0" indent="0">
              <a:buNone/>
            </a:pPr>
            <a:endParaRPr lang="en-US" sz="2000" dirty="0" smtClean="0"/>
          </a:p>
          <a:p>
            <a:r>
              <a:rPr lang="en-US" sz="2000" dirty="0" smtClean="0"/>
              <a:t> Transparency and accountability ensures the government can increase the taxes.</a:t>
            </a:r>
          </a:p>
          <a:p>
            <a:pPr marL="0" indent="0">
              <a:buNone/>
            </a:pPr>
            <a:endParaRPr lang="en-US" sz="2000" dirty="0" smtClean="0"/>
          </a:p>
          <a:p>
            <a:r>
              <a:rPr lang="en-US" sz="2000" dirty="0" smtClean="0"/>
              <a:t>Reduction in the administration costs- the government will not have to spend a lot of money in collecting taxes.</a:t>
            </a:r>
          </a:p>
          <a:p>
            <a:endParaRPr lang="en-US" sz="2000" dirty="0"/>
          </a:p>
        </p:txBody>
      </p:sp>
    </p:spTree>
    <p:extLst>
      <p:ext uri="{BB962C8B-B14F-4D97-AF65-F5344CB8AC3E}">
        <p14:creationId xmlns:p14="http://schemas.microsoft.com/office/powerpoint/2010/main" val="236562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1" y="624110"/>
            <a:ext cx="9371012" cy="1640118"/>
          </a:xfrm>
        </p:spPr>
        <p:txBody>
          <a:bodyPr>
            <a:normAutofit fontScale="90000"/>
          </a:bodyPr>
          <a:lstStyle/>
          <a:p>
            <a:r>
              <a:rPr lang="en-US" sz="4000" dirty="0" smtClean="0"/>
              <a:t>Q3. Difficulty </a:t>
            </a:r>
            <a:r>
              <a:rPr lang="en-US" sz="4000" dirty="0"/>
              <a:t>to compare Swedish companies vs. non-Swedish companies due to </a:t>
            </a:r>
            <a:r>
              <a:rPr lang="en-US" sz="4000" dirty="0" smtClean="0"/>
              <a:t>reserve: </a:t>
            </a:r>
            <a:endParaRPr lang="en-US" sz="4000" dirty="0"/>
          </a:p>
        </p:txBody>
      </p:sp>
      <p:sp>
        <p:nvSpPr>
          <p:cNvPr id="3" name="Content Placeholder 2"/>
          <p:cNvSpPr>
            <a:spLocks noGrp="1"/>
          </p:cNvSpPr>
          <p:nvPr>
            <p:ph idx="1"/>
          </p:nvPr>
        </p:nvSpPr>
        <p:spPr>
          <a:xfrm>
            <a:off x="1814287" y="2264228"/>
            <a:ext cx="9690326" cy="4267201"/>
          </a:xfrm>
        </p:spPr>
        <p:txBody>
          <a:bodyPr/>
          <a:lstStyle/>
          <a:p>
            <a:endParaRPr lang="en-US" dirty="0" smtClean="0"/>
          </a:p>
          <a:p>
            <a:r>
              <a:rPr lang="en-US" sz="2000" dirty="0" smtClean="0"/>
              <a:t>The Swedish government uses special reserve in foreign countries to influence the exchange rates for other currencies.</a:t>
            </a:r>
          </a:p>
          <a:p>
            <a:pPr marL="0" indent="0">
              <a:buNone/>
            </a:pPr>
            <a:endParaRPr lang="en-US" sz="2000" dirty="0" smtClean="0"/>
          </a:p>
          <a:p>
            <a:r>
              <a:rPr lang="en-US" sz="2000" dirty="0" smtClean="0"/>
              <a:t>Financial analysts cannot use the financial ratios from Swedish firms with those from non-Swedish firms due to the inequality in the financing.</a:t>
            </a:r>
          </a:p>
          <a:p>
            <a:pPr marL="0" indent="0">
              <a:buNone/>
            </a:pPr>
            <a:endParaRPr lang="en-US" sz="2000" dirty="0" smtClean="0"/>
          </a:p>
          <a:p>
            <a:r>
              <a:rPr lang="en-US" sz="2000" dirty="0" smtClean="0"/>
              <a:t>The Swedish firms receive more funds from the government so as to ensure the stability of the economy. Comparing the firms from the two regions will lead to irrational conclusion.</a:t>
            </a:r>
          </a:p>
          <a:p>
            <a:endParaRPr lang="en-US" sz="2000" dirty="0"/>
          </a:p>
        </p:txBody>
      </p:sp>
    </p:spTree>
    <p:extLst>
      <p:ext uri="{BB962C8B-B14F-4D97-AF65-F5344CB8AC3E}">
        <p14:creationId xmlns:p14="http://schemas.microsoft.com/office/powerpoint/2010/main" val="1754050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7143" y="624110"/>
            <a:ext cx="9327469" cy="1280890"/>
          </a:xfrm>
        </p:spPr>
        <p:txBody>
          <a:bodyPr>
            <a:normAutofit/>
          </a:bodyPr>
          <a:lstStyle/>
          <a:p>
            <a:r>
              <a:rPr lang="en-US" sz="3000" dirty="0" smtClean="0"/>
              <a:t>Q4. </a:t>
            </a:r>
            <a:r>
              <a:rPr lang="en-US" sz="3000" dirty="0"/>
              <a:t>Impacts of reserve on 2007 FS and how is it different from the previous years'?</a:t>
            </a:r>
          </a:p>
        </p:txBody>
      </p:sp>
      <p:sp>
        <p:nvSpPr>
          <p:cNvPr id="3" name="Content Placeholder 2"/>
          <p:cNvSpPr>
            <a:spLocks noGrp="1"/>
          </p:cNvSpPr>
          <p:nvPr>
            <p:ph idx="1"/>
          </p:nvPr>
        </p:nvSpPr>
        <p:spPr>
          <a:xfrm>
            <a:off x="1625601" y="2133600"/>
            <a:ext cx="9879012" cy="4151086"/>
          </a:xfrm>
        </p:spPr>
        <p:txBody>
          <a:bodyPr>
            <a:normAutofit/>
          </a:bodyPr>
          <a:lstStyle/>
          <a:p>
            <a:r>
              <a:rPr lang="en-US" sz="2000" dirty="0" smtClean="0"/>
              <a:t>The reserves are used as part of the shareholder’s equity. The special reserves offered to the Swedish firms will increase the available capital  for projects.</a:t>
            </a:r>
          </a:p>
          <a:p>
            <a:pPr marL="0" indent="0">
              <a:buNone/>
            </a:pPr>
            <a:endParaRPr lang="en-US" sz="2000" dirty="0" smtClean="0"/>
          </a:p>
          <a:p>
            <a:r>
              <a:rPr lang="en-US" sz="2000" dirty="0" smtClean="0"/>
              <a:t>However, the reserves are deducted from the firm’s net income. This thereby reduces the dividend available for the shareholders.</a:t>
            </a:r>
          </a:p>
          <a:p>
            <a:pPr marL="0" indent="0">
              <a:buNone/>
            </a:pPr>
            <a:endParaRPr lang="en-US" sz="2000" dirty="0" smtClean="0"/>
          </a:p>
          <a:p>
            <a:r>
              <a:rPr lang="en-US" sz="2000" dirty="0" smtClean="0"/>
              <a:t>Foreign investors will not be attracted to such firms.</a:t>
            </a:r>
          </a:p>
          <a:p>
            <a:pPr marL="0" indent="0">
              <a:buNone/>
            </a:pPr>
            <a:endParaRPr lang="en-US" sz="2000" dirty="0"/>
          </a:p>
        </p:txBody>
      </p:sp>
    </p:spTree>
    <p:extLst>
      <p:ext uri="{BB962C8B-B14F-4D97-AF65-F5344CB8AC3E}">
        <p14:creationId xmlns:p14="http://schemas.microsoft.com/office/powerpoint/2010/main" val="347605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0914"/>
            <a:ext cx="9144000" cy="1480457"/>
          </a:xfrm>
        </p:spPr>
        <p:txBody>
          <a:bodyPr>
            <a:normAutofit fontScale="90000"/>
          </a:bodyPr>
          <a:lstStyle/>
          <a:p>
            <a:pPr algn="l"/>
            <a:r>
              <a:rPr lang="en-US" sz="3200" dirty="0" smtClean="0"/>
              <a:t>Q5. Show the accounting entry used to create the 2007 Appropriations figure in the income statement.</a:t>
            </a:r>
            <a:endParaRPr lang="en-US" sz="3200" dirty="0"/>
          </a:p>
        </p:txBody>
      </p:sp>
      <p:sp>
        <p:nvSpPr>
          <p:cNvPr id="3" name="Subtitle 2"/>
          <p:cNvSpPr>
            <a:spLocks noGrp="1"/>
          </p:cNvSpPr>
          <p:nvPr>
            <p:ph type="subTitle" idx="1"/>
          </p:nvPr>
        </p:nvSpPr>
        <p:spPr>
          <a:xfrm>
            <a:off x="1524000" y="1901371"/>
            <a:ext cx="9144000" cy="4397829"/>
          </a:xfrm>
        </p:spPr>
        <p:txBody>
          <a:bodyPr>
            <a:normAutofit/>
          </a:bodyPr>
          <a:lstStyle/>
          <a:p>
            <a:pPr algn="l"/>
            <a:r>
              <a:rPr lang="en-US" dirty="0" smtClean="0"/>
              <a:t>     </a:t>
            </a:r>
          </a:p>
          <a:p>
            <a:r>
              <a:rPr lang="en-US" sz="2000" dirty="0" smtClean="0"/>
              <a:t>1)   </a:t>
            </a:r>
            <a:r>
              <a:rPr lang="en-US" sz="2000" dirty="0"/>
              <a:t>Excess depreciation reserve		</a:t>
            </a:r>
            <a:r>
              <a:rPr lang="en-US" sz="2000" dirty="0" smtClean="0"/>
              <a:t>       </a:t>
            </a:r>
            <a:r>
              <a:rPr lang="en-US" sz="2000" dirty="0"/>
              <a:t>	2,429</a:t>
            </a:r>
          </a:p>
          <a:p>
            <a:r>
              <a:rPr lang="en-US" sz="2000" dirty="0"/>
              <a:t>			Income				</a:t>
            </a:r>
            <a:r>
              <a:rPr lang="en-US" sz="2000" dirty="0" smtClean="0"/>
              <a:t>       </a:t>
            </a:r>
            <a:r>
              <a:rPr lang="en-US" sz="2000" dirty="0"/>
              <a:t>	</a:t>
            </a:r>
            <a:r>
              <a:rPr lang="en-US" sz="2000" dirty="0" smtClean="0"/>
              <a:t>2,429</a:t>
            </a:r>
          </a:p>
          <a:p>
            <a:endParaRPr lang="en-US" sz="2000" dirty="0"/>
          </a:p>
          <a:p>
            <a:r>
              <a:rPr lang="en-US" sz="2000" dirty="0" smtClean="0"/>
              <a:t>2)   Tax </a:t>
            </a:r>
            <a:r>
              <a:rPr lang="en-US" sz="2000" dirty="0"/>
              <a:t>allocation reserve					</a:t>
            </a:r>
            <a:r>
              <a:rPr lang="en-US" sz="2000" dirty="0" smtClean="0"/>
              <a:t>      </a:t>
            </a:r>
            <a:r>
              <a:rPr lang="en-US" sz="2000" dirty="0"/>
              <a:t>638</a:t>
            </a:r>
          </a:p>
          <a:p>
            <a:r>
              <a:rPr lang="en-US" sz="2000" dirty="0"/>
              <a:t>		</a:t>
            </a:r>
            <a:r>
              <a:rPr lang="en-US" sz="2000" dirty="0" smtClean="0"/>
              <a:t>Income</a:t>
            </a:r>
            <a:r>
              <a:rPr lang="en-US" sz="2000" dirty="0"/>
              <a:t>				</a:t>
            </a:r>
            <a:r>
              <a:rPr lang="en-US" sz="2000" dirty="0" smtClean="0"/>
              <a:t>               </a:t>
            </a:r>
            <a:r>
              <a:rPr lang="en-US" sz="2000" dirty="0"/>
              <a:t>	</a:t>
            </a:r>
            <a:r>
              <a:rPr lang="en-US" sz="2000" dirty="0" smtClean="0"/>
              <a:t>638</a:t>
            </a:r>
          </a:p>
          <a:p>
            <a:endParaRPr lang="en-US" sz="2000" dirty="0" smtClean="0"/>
          </a:p>
          <a:p>
            <a:r>
              <a:rPr lang="en-US" sz="2000" dirty="0" smtClean="0"/>
              <a:t> 3)  Other </a:t>
            </a:r>
            <a:r>
              <a:rPr lang="en-US" sz="2000" dirty="0"/>
              <a:t>expense			     </a:t>
            </a:r>
            <a:r>
              <a:rPr lang="en-US" sz="2000" dirty="0" smtClean="0"/>
              <a:t>                               4</a:t>
            </a:r>
            <a:r>
              <a:rPr lang="en-US" sz="2000" dirty="0"/>
              <a:t>	</a:t>
            </a:r>
          </a:p>
          <a:p>
            <a:r>
              <a:rPr lang="en-US" sz="2000" dirty="0"/>
              <a:t>	</a:t>
            </a:r>
            <a:r>
              <a:rPr lang="en-US" sz="2000" dirty="0" smtClean="0"/>
              <a:t>     Other </a:t>
            </a:r>
            <a:r>
              <a:rPr lang="en-US" sz="2000" dirty="0"/>
              <a:t>untaxed </a:t>
            </a:r>
            <a:r>
              <a:rPr lang="en-US" sz="2000" dirty="0" smtClean="0"/>
              <a:t>reserves            </a:t>
            </a:r>
            <a:r>
              <a:rPr lang="en-US" sz="2000" dirty="0"/>
              <a:t>	</a:t>
            </a:r>
            <a:r>
              <a:rPr lang="en-US" sz="2000" dirty="0" smtClean="0"/>
              <a:t>  </a:t>
            </a:r>
            <a:r>
              <a:rPr lang="en-US" sz="2000" dirty="0"/>
              <a:t>	</a:t>
            </a:r>
            <a:r>
              <a:rPr lang="en-US" sz="2000" dirty="0" smtClean="0"/>
              <a:t>    </a:t>
            </a:r>
            <a:r>
              <a:rPr lang="en-US" sz="2000" dirty="0"/>
              <a:t>4</a:t>
            </a:r>
          </a:p>
          <a:p>
            <a:endParaRPr lang="en-US" dirty="0"/>
          </a:p>
          <a:p>
            <a:endParaRPr lang="en-US" dirty="0"/>
          </a:p>
          <a:p>
            <a:pPr algn="l"/>
            <a:endParaRPr lang="en-US" dirty="0"/>
          </a:p>
        </p:txBody>
      </p:sp>
    </p:spTree>
    <p:extLst>
      <p:ext uri="{BB962C8B-B14F-4D97-AF65-F5344CB8AC3E}">
        <p14:creationId xmlns:p14="http://schemas.microsoft.com/office/powerpoint/2010/main" val="366033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Q6. </a:t>
            </a:r>
            <a:r>
              <a:rPr lang="en-US" sz="3600" dirty="0" err="1"/>
              <a:t>Sandvik's</a:t>
            </a:r>
            <a:r>
              <a:rPr lang="en-US" sz="3600" dirty="0"/>
              <a:t> key profitability ratios if effect of reserves </a:t>
            </a:r>
            <a:r>
              <a:rPr lang="en-US" sz="3600" dirty="0" err="1"/>
              <a:t>unwinded</a:t>
            </a:r>
            <a:r>
              <a:rPr lang="en-US" sz="3600" dirty="0"/>
              <a:t>.</a:t>
            </a:r>
          </a:p>
        </p:txBody>
      </p:sp>
      <p:sp>
        <p:nvSpPr>
          <p:cNvPr id="3" name="Content Placeholder 2"/>
          <p:cNvSpPr>
            <a:spLocks noGrp="1"/>
          </p:cNvSpPr>
          <p:nvPr>
            <p:ph idx="1"/>
          </p:nvPr>
        </p:nvSpPr>
        <p:spPr>
          <a:xfrm>
            <a:off x="1959429" y="2133600"/>
            <a:ext cx="9545183" cy="3777622"/>
          </a:xfrm>
        </p:spPr>
        <p:txBody>
          <a:bodyPr>
            <a:normAutofit lnSpcReduction="10000"/>
          </a:bodyPr>
          <a:lstStyle/>
          <a:p>
            <a:r>
              <a:rPr lang="en-US" sz="2000" dirty="0" smtClean="0"/>
              <a:t>Unwinding the special reserves from the Swedish firms means that the net income or profits will increase.</a:t>
            </a:r>
          </a:p>
          <a:p>
            <a:pPr marL="0" indent="0">
              <a:buNone/>
            </a:pPr>
            <a:endParaRPr lang="en-US" sz="2000" dirty="0"/>
          </a:p>
          <a:p>
            <a:pPr marL="0" indent="0">
              <a:buNone/>
            </a:pPr>
            <a:endParaRPr lang="en-US" sz="2000" dirty="0" smtClean="0"/>
          </a:p>
          <a:p>
            <a:r>
              <a:rPr lang="en-US" sz="2000" dirty="0" smtClean="0"/>
              <a:t>Thus, the return on sales will also increase due to the increase in the net income.</a:t>
            </a:r>
          </a:p>
          <a:p>
            <a:pPr marL="0" indent="0">
              <a:buNone/>
            </a:pPr>
            <a:r>
              <a:rPr lang="en-US" sz="2000" dirty="0"/>
              <a:t> </a:t>
            </a:r>
            <a:r>
              <a:rPr lang="en-US" sz="2000" dirty="0" smtClean="0"/>
              <a:t>                          ROS =  Net Income / Net sales</a:t>
            </a:r>
          </a:p>
          <a:p>
            <a:pPr marL="0" indent="0">
              <a:buNone/>
            </a:pPr>
            <a:r>
              <a:rPr lang="en-US" sz="2000" dirty="0" smtClean="0"/>
              <a:t>                           ROS = 8,314 / 20,682 </a:t>
            </a:r>
          </a:p>
          <a:p>
            <a:pPr marL="0" indent="0">
              <a:buNone/>
            </a:pPr>
            <a:r>
              <a:rPr lang="en-US" sz="2000" dirty="0"/>
              <a:t> </a:t>
            </a:r>
            <a:r>
              <a:rPr lang="en-US" sz="2000" dirty="0" smtClean="0"/>
              <a:t>                                  = 40.19%</a:t>
            </a:r>
          </a:p>
          <a:p>
            <a:pPr marL="0" indent="0">
              <a:buNone/>
            </a:pPr>
            <a:r>
              <a:rPr lang="en-US" dirty="0"/>
              <a:t> </a:t>
            </a:r>
            <a:r>
              <a:rPr lang="en-US" dirty="0" smtClean="0"/>
              <a:t>                              </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1992984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0057" y="500062"/>
            <a:ext cx="9263743" cy="951367"/>
          </a:xfrm>
        </p:spPr>
        <p:txBody>
          <a:bodyPr>
            <a:normAutofit/>
          </a:bodyPr>
          <a:lstStyle/>
          <a:p>
            <a:r>
              <a:rPr lang="en-US" sz="4500" dirty="0" smtClean="0"/>
              <a:t>Cont.. </a:t>
            </a:r>
            <a:endParaRPr lang="en-US" sz="4500" dirty="0"/>
          </a:p>
        </p:txBody>
      </p:sp>
      <p:sp>
        <p:nvSpPr>
          <p:cNvPr id="3" name="Content Placeholder 2"/>
          <p:cNvSpPr>
            <a:spLocks noGrp="1"/>
          </p:cNvSpPr>
          <p:nvPr>
            <p:ph idx="1"/>
          </p:nvPr>
        </p:nvSpPr>
        <p:spPr/>
        <p:txBody>
          <a:bodyPr/>
          <a:lstStyle/>
          <a:p>
            <a:r>
              <a:rPr lang="en-US" sz="2000" dirty="0" smtClean="0"/>
              <a:t>Also the return on assets will increase.</a:t>
            </a:r>
          </a:p>
          <a:p>
            <a:pPr marL="0" indent="0">
              <a:buNone/>
            </a:pPr>
            <a:endParaRPr lang="en-US" sz="2000" dirty="0" smtClean="0"/>
          </a:p>
          <a:p>
            <a:pPr marL="0" indent="0">
              <a:buNone/>
            </a:pPr>
            <a:r>
              <a:rPr lang="en-US" sz="2000" dirty="0" smtClean="0"/>
              <a:t>                   ROA= Net Income / Total Assets </a:t>
            </a:r>
          </a:p>
          <a:p>
            <a:pPr marL="0" indent="0">
              <a:buNone/>
            </a:pPr>
            <a:endParaRPr lang="en-US" sz="2000" dirty="0" smtClean="0"/>
          </a:p>
          <a:p>
            <a:pPr marL="0" indent="0">
              <a:buNone/>
            </a:pPr>
            <a:r>
              <a:rPr lang="en-US" sz="2000" dirty="0"/>
              <a:t> </a:t>
            </a:r>
            <a:r>
              <a:rPr lang="en-US" sz="2000" dirty="0" smtClean="0"/>
              <a:t>                  ROA= </a:t>
            </a:r>
            <a:r>
              <a:rPr lang="en-US" sz="2000" dirty="0"/>
              <a:t>	</a:t>
            </a:r>
            <a:r>
              <a:rPr lang="en-US" sz="2000" u="sng" dirty="0" smtClean="0"/>
              <a:t>8,314 + 745 +1,165</a:t>
            </a:r>
          </a:p>
          <a:p>
            <a:pPr marL="0" indent="0">
              <a:buNone/>
            </a:pPr>
            <a:r>
              <a:rPr lang="en-US" sz="2000" dirty="0"/>
              <a:t> </a:t>
            </a:r>
            <a:r>
              <a:rPr lang="en-US" sz="2000" dirty="0" smtClean="0"/>
              <a:t>                                           42,634           </a:t>
            </a:r>
          </a:p>
          <a:p>
            <a:pPr marL="0" indent="0">
              <a:buNone/>
            </a:pPr>
            <a:r>
              <a:rPr lang="en-US" sz="2000" dirty="0" smtClean="0"/>
              <a:t>  </a:t>
            </a:r>
          </a:p>
          <a:p>
            <a:pPr marL="0" indent="0">
              <a:buNone/>
            </a:pPr>
            <a:r>
              <a:rPr lang="en-US" sz="2000" dirty="0"/>
              <a:t> </a:t>
            </a:r>
            <a:r>
              <a:rPr lang="en-US" sz="2000" dirty="0" smtClean="0"/>
              <a:t>                  ROA  =  24%  </a:t>
            </a:r>
          </a:p>
          <a:p>
            <a:pPr marL="0" indent="0">
              <a:buNone/>
            </a:pPr>
            <a:endParaRPr lang="en-US" dirty="0"/>
          </a:p>
        </p:txBody>
      </p:sp>
    </p:spTree>
    <p:extLst>
      <p:ext uri="{BB962C8B-B14F-4D97-AF65-F5344CB8AC3E}">
        <p14:creationId xmlns:p14="http://schemas.microsoft.com/office/powerpoint/2010/main" val="1080488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3030" y="1963057"/>
            <a:ext cx="9501640" cy="1433286"/>
          </a:xfrm>
        </p:spPr>
        <p:txBody>
          <a:bodyPr>
            <a:normAutofit/>
          </a:bodyPr>
          <a:lstStyle/>
          <a:p>
            <a:pPr algn="ctr"/>
            <a:r>
              <a:rPr lang="en-US" sz="7000" dirty="0" smtClean="0"/>
              <a:t>Thank You</a:t>
            </a:r>
            <a:endParaRPr lang="en-US" sz="7000" dirty="0"/>
          </a:p>
        </p:txBody>
      </p:sp>
    </p:spTree>
    <p:extLst>
      <p:ext uri="{BB962C8B-B14F-4D97-AF65-F5344CB8AC3E}">
        <p14:creationId xmlns:p14="http://schemas.microsoft.com/office/powerpoint/2010/main" val="170644054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130</TotalTime>
  <Words>480</Words>
  <Application>Microsoft Office PowerPoint</Application>
  <PresentationFormat>Widescreen</PresentationFormat>
  <Paragraphs>64</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Century Gothic</vt:lpstr>
      <vt:lpstr>Wingdings</vt:lpstr>
      <vt:lpstr>Wingdings 3</vt:lpstr>
      <vt:lpstr>Wisp</vt:lpstr>
      <vt:lpstr>International Financial Statement Analysis  Case 9-1   </vt:lpstr>
      <vt:lpstr>Q1. Adv and Disadv of employing the Swedish system: </vt:lpstr>
      <vt:lpstr>Count.. </vt:lpstr>
      <vt:lpstr>Q2 Potential benefits of the system of special reserves to the Swedish government.</vt:lpstr>
      <vt:lpstr>Q3. Difficulty to compare Swedish companies vs. non-Swedish companies due to reserve: </vt:lpstr>
      <vt:lpstr>Q4. Impacts of reserve on 2007 FS and how is it different from the previous years'?</vt:lpstr>
      <vt:lpstr>Q5. Show the accounting entry used to create the 2007 Appropriations figure in the income statement.</vt:lpstr>
      <vt:lpstr>Q6. Sandvik's key profitability ratios if effect of reserves unwinded.</vt:lpstr>
      <vt:lpstr>Cont.. </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Abdulrahman Almughamis</dc:creator>
  <cp:lastModifiedBy>Abdulrahman Almughamis</cp:lastModifiedBy>
  <cp:revision>14</cp:revision>
  <dcterms:created xsi:type="dcterms:W3CDTF">2018-05-02T18:40:55Z</dcterms:created>
  <dcterms:modified xsi:type="dcterms:W3CDTF">2018-05-02T20:55:12Z</dcterms:modified>
</cp:coreProperties>
</file>